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17475"/>
            <a:ext cx="12189884" cy="6738938"/>
            <a:chOff x="0" y="74"/>
            <a:chExt cx="5759" cy="424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22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7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8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19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>
                  <a:gd name="T0" fmla="*/ 290 w 443"/>
                  <a:gd name="T1" fmla="*/ 1016 h 1033"/>
                  <a:gd name="T2" fmla="*/ 316 w 443"/>
                  <a:gd name="T3" fmla="*/ 974 h 1033"/>
                  <a:gd name="T4" fmla="*/ 354 w 443"/>
                  <a:gd name="T5" fmla="*/ 920 h 1033"/>
                  <a:gd name="T6" fmla="*/ 384 w 443"/>
                  <a:gd name="T7" fmla="*/ 884 h 1033"/>
                  <a:gd name="T8" fmla="*/ 381 w 443"/>
                  <a:gd name="T9" fmla="*/ 832 h 1033"/>
                  <a:gd name="T10" fmla="*/ 370 w 443"/>
                  <a:gd name="T11" fmla="*/ 794 h 1033"/>
                  <a:gd name="T12" fmla="*/ 361 w 443"/>
                  <a:gd name="T13" fmla="*/ 760 h 1033"/>
                  <a:gd name="T14" fmla="*/ 361 w 443"/>
                  <a:gd name="T15" fmla="*/ 734 h 1033"/>
                  <a:gd name="T16" fmla="*/ 359 w 443"/>
                  <a:gd name="T17" fmla="*/ 707 h 1033"/>
                  <a:gd name="T18" fmla="*/ 373 w 443"/>
                  <a:gd name="T19" fmla="*/ 691 h 1033"/>
                  <a:gd name="T20" fmla="*/ 391 w 443"/>
                  <a:gd name="T21" fmla="*/ 686 h 1033"/>
                  <a:gd name="T22" fmla="*/ 395 w 443"/>
                  <a:gd name="T23" fmla="*/ 680 h 1033"/>
                  <a:gd name="T24" fmla="*/ 390 w 443"/>
                  <a:gd name="T25" fmla="*/ 671 h 1033"/>
                  <a:gd name="T26" fmla="*/ 386 w 443"/>
                  <a:gd name="T27" fmla="*/ 660 h 1033"/>
                  <a:gd name="T28" fmla="*/ 437 w 443"/>
                  <a:gd name="T29" fmla="*/ 635 h 1033"/>
                  <a:gd name="T30" fmla="*/ 442 w 443"/>
                  <a:gd name="T31" fmla="*/ 619 h 1033"/>
                  <a:gd name="T32" fmla="*/ 438 w 443"/>
                  <a:gd name="T33" fmla="*/ 604 h 1033"/>
                  <a:gd name="T34" fmla="*/ 400 w 443"/>
                  <a:gd name="T35" fmla="*/ 543 h 1033"/>
                  <a:gd name="T36" fmla="*/ 384 w 443"/>
                  <a:gd name="T37" fmla="*/ 474 h 1033"/>
                  <a:gd name="T38" fmla="*/ 354 w 443"/>
                  <a:gd name="T39" fmla="*/ 455 h 1033"/>
                  <a:gd name="T40" fmla="*/ 326 w 443"/>
                  <a:gd name="T41" fmla="*/ 433 h 1033"/>
                  <a:gd name="T42" fmla="*/ 312 w 443"/>
                  <a:gd name="T43" fmla="*/ 411 h 1033"/>
                  <a:gd name="T44" fmla="*/ 307 w 443"/>
                  <a:gd name="T45" fmla="*/ 391 h 1033"/>
                  <a:gd name="T46" fmla="*/ 290 w 443"/>
                  <a:gd name="T47" fmla="*/ 339 h 1033"/>
                  <a:gd name="T48" fmla="*/ 308 w 443"/>
                  <a:gd name="T49" fmla="*/ 289 h 1033"/>
                  <a:gd name="T50" fmla="*/ 298 w 443"/>
                  <a:gd name="T51" fmla="*/ 278 h 1033"/>
                  <a:gd name="T52" fmla="*/ 280 w 443"/>
                  <a:gd name="T53" fmla="*/ 307 h 1033"/>
                  <a:gd name="T54" fmla="*/ 269 w 443"/>
                  <a:gd name="T55" fmla="*/ 283 h 1033"/>
                  <a:gd name="T56" fmla="*/ 272 w 443"/>
                  <a:gd name="T57" fmla="*/ 224 h 1033"/>
                  <a:gd name="T58" fmla="*/ 280 w 443"/>
                  <a:gd name="T59" fmla="*/ 177 h 1033"/>
                  <a:gd name="T60" fmla="*/ 280 w 443"/>
                  <a:gd name="T61" fmla="*/ 146 h 1033"/>
                  <a:gd name="T62" fmla="*/ 281 w 443"/>
                  <a:gd name="T63" fmla="*/ 123 h 1033"/>
                  <a:gd name="T64" fmla="*/ 290 w 443"/>
                  <a:gd name="T65" fmla="*/ 104 h 1033"/>
                  <a:gd name="T66" fmla="*/ 296 w 443"/>
                  <a:gd name="T67" fmla="*/ 97 h 1033"/>
                  <a:gd name="T68" fmla="*/ 298 w 443"/>
                  <a:gd name="T69" fmla="*/ 94 h 1033"/>
                  <a:gd name="T70" fmla="*/ 301 w 443"/>
                  <a:gd name="T71" fmla="*/ 92 h 1033"/>
                  <a:gd name="T72" fmla="*/ 307 w 443"/>
                  <a:gd name="T73" fmla="*/ 83 h 1033"/>
                  <a:gd name="T74" fmla="*/ 317 w 443"/>
                  <a:gd name="T75" fmla="*/ 79 h 1033"/>
                  <a:gd name="T76" fmla="*/ 328 w 443"/>
                  <a:gd name="T77" fmla="*/ 77 h 1033"/>
                  <a:gd name="T78" fmla="*/ 337 w 443"/>
                  <a:gd name="T79" fmla="*/ 74 h 1033"/>
                  <a:gd name="T80" fmla="*/ 345 w 443"/>
                  <a:gd name="T81" fmla="*/ 67 h 1033"/>
                  <a:gd name="T82" fmla="*/ 337 w 443"/>
                  <a:gd name="T83" fmla="*/ 50 h 1033"/>
                  <a:gd name="T84" fmla="*/ 337 w 443"/>
                  <a:gd name="T85" fmla="*/ 47 h 1033"/>
                  <a:gd name="T86" fmla="*/ 337 w 443"/>
                  <a:gd name="T87" fmla="*/ 43 h 1033"/>
                  <a:gd name="T88" fmla="*/ 337 w 443"/>
                  <a:gd name="T89" fmla="*/ 41 h 1033"/>
                  <a:gd name="T90" fmla="*/ 334 w 443"/>
                  <a:gd name="T91" fmla="*/ 38 h 1033"/>
                  <a:gd name="T92" fmla="*/ 321 w 443"/>
                  <a:gd name="T93" fmla="*/ 21 h 1033"/>
                  <a:gd name="T94" fmla="*/ 316 w 443"/>
                  <a:gd name="T95" fmla="*/ 0 h 1033"/>
                  <a:gd name="T96" fmla="*/ 188 w 443"/>
                  <a:gd name="T97" fmla="*/ 94 h 1033"/>
                  <a:gd name="T98" fmla="*/ 88 w 443"/>
                  <a:gd name="T99" fmla="*/ 218 h 1033"/>
                  <a:gd name="T100" fmla="*/ 21 w 443"/>
                  <a:gd name="T101" fmla="*/ 366 h 1033"/>
                  <a:gd name="T102" fmla="*/ 0 w 443"/>
                  <a:gd name="T103" fmla="*/ 530 h 1033"/>
                  <a:gd name="T104" fmla="*/ 20 w 443"/>
                  <a:gd name="T105" fmla="*/ 680 h 1033"/>
                  <a:gd name="T106" fmla="*/ 74 w 443"/>
                  <a:gd name="T107" fmla="*/ 819 h 1033"/>
                  <a:gd name="T108" fmla="*/ 160 w 443"/>
                  <a:gd name="T109" fmla="*/ 938 h 1033"/>
                  <a:gd name="T110" fmla="*/ 272 w 443"/>
                  <a:gd name="T111" fmla="*/ 1032 h 103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>
                  <a:gd name="T0" fmla="*/ 796 w 824"/>
                  <a:gd name="T1" fmla="*/ 688 h 1203"/>
                  <a:gd name="T2" fmla="*/ 756 w 824"/>
                  <a:gd name="T3" fmla="*/ 641 h 1203"/>
                  <a:gd name="T4" fmla="*/ 812 w 824"/>
                  <a:gd name="T5" fmla="*/ 615 h 1203"/>
                  <a:gd name="T6" fmla="*/ 814 w 824"/>
                  <a:gd name="T7" fmla="*/ 502 h 1203"/>
                  <a:gd name="T8" fmla="*/ 705 w 824"/>
                  <a:gd name="T9" fmla="*/ 247 h 1203"/>
                  <a:gd name="T10" fmla="*/ 651 w 824"/>
                  <a:gd name="T11" fmla="*/ 262 h 1203"/>
                  <a:gd name="T12" fmla="*/ 574 w 824"/>
                  <a:gd name="T13" fmla="*/ 289 h 1203"/>
                  <a:gd name="T14" fmla="*/ 536 w 824"/>
                  <a:gd name="T15" fmla="*/ 258 h 1203"/>
                  <a:gd name="T16" fmla="*/ 563 w 824"/>
                  <a:gd name="T17" fmla="*/ 170 h 1203"/>
                  <a:gd name="T18" fmla="*/ 532 w 824"/>
                  <a:gd name="T19" fmla="*/ 81 h 1203"/>
                  <a:gd name="T20" fmla="*/ 455 w 824"/>
                  <a:gd name="T21" fmla="*/ 56 h 1203"/>
                  <a:gd name="T22" fmla="*/ 484 w 824"/>
                  <a:gd name="T23" fmla="*/ 150 h 1203"/>
                  <a:gd name="T24" fmla="*/ 465 w 824"/>
                  <a:gd name="T25" fmla="*/ 190 h 1203"/>
                  <a:gd name="T26" fmla="*/ 442 w 824"/>
                  <a:gd name="T27" fmla="*/ 200 h 1203"/>
                  <a:gd name="T28" fmla="*/ 419 w 824"/>
                  <a:gd name="T29" fmla="*/ 164 h 1203"/>
                  <a:gd name="T30" fmla="*/ 381 w 824"/>
                  <a:gd name="T31" fmla="*/ 108 h 1203"/>
                  <a:gd name="T32" fmla="*/ 406 w 824"/>
                  <a:gd name="T33" fmla="*/ 108 h 1203"/>
                  <a:gd name="T34" fmla="*/ 424 w 824"/>
                  <a:gd name="T35" fmla="*/ 72 h 1203"/>
                  <a:gd name="T36" fmla="*/ 325 w 824"/>
                  <a:gd name="T37" fmla="*/ 0 h 1203"/>
                  <a:gd name="T38" fmla="*/ 281 w 824"/>
                  <a:gd name="T39" fmla="*/ 27 h 1203"/>
                  <a:gd name="T40" fmla="*/ 240 w 824"/>
                  <a:gd name="T41" fmla="*/ 72 h 1203"/>
                  <a:gd name="T42" fmla="*/ 209 w 824"/>
                  <a:gd name="T43" fmla="*/ 114 h 1203"/>
                  <a:gd name="T44" fmla="*/ 209 w 824"/>
                  <a:gd name="T45" fmla="*/ 150 h 1203"/>
                  <a:gd name="T46" fmla="*/ 240 w 824"/>
                  <a:gd name="T47" fmla="*/ 164 h 1203"/>
                  <a:gd name="T48" fmla="*/ 209 w 824"/>
                  <a:gd name="T49" fmla="*/ 222 h 1203"/>
                  <a:gd name="T50" fmla="*/ 213 w 824"/>
                  <a:gd name="T51" fmla="*/ 242 h 1203"/>
                  <a:gd name="T52" fmla="*/ 267 w 824"/>
                  <a:gd name="T53" fmla="*/ 222 h 1203"/>
                  <a:gd name="T54" fmla="*/ 303 w 824"/>
                  <a:gd name="T55" fmla="*/ 170 h 1203"/>
                  <a:gd name="T56" fmla="*/ 354 w 824"/>
                  <a:gd name="T57" fmla="*/ 231 h 1203"/>
                  <a:gd name="T58" fmla="*/ 372 w 824"/>
                  <a:gd name="T59" fmla="*/ 291 h 1203"/>
                  <a:gd name="T60" fmla="*/ 348 w 824"/>
                  <a:gd name="T61" fmla="*/ 294 h 1203"/>
                  <a:gd name="T62" fmla="*/ 298 w 824"/>
                  <a:gd name="T63" fmla="*/ 309 h 1203"/>
                  <a:gd name="T64" fmla="*/ 323 w 824"/>
                  <a:gd name="T65" fmla="*/ 330 h 1203"/>
                  <a:gd name="T66" fmla="*/ 260 w 824"/>
                  <a:gd name="T67" fmla="*/ 339 h 1203"/>
                  <a:gd name="T68" fmla="*/ 189 w 824"/>
                  <a:gd name="T69" fmla="*/ 411 h 1203"/>
                  <a:gd name="T70" fmla="*/ 184 w 824"/>
                  <a:gd name="T71" fmla="*/ 469 h 1203"/>
                  <a:gd name="T72" fmla="*/ 148 w 824"/>
                  <a:gd name="T73" fmla="*/ 435 h 1203"/>
                  <a:gd name="T74" fmla="*/ 83 w 824"/>
                  <a:gd name="T75" fmla="*/ 402 h 1203"/>
                  <a:gd name="T76" fmla="*/ 0 w 824"/>
                  <a:gd name="T77" fmla="*/ 455 h 1203"/>
                  <a:gd name="T78" fmla="*/ 54 w 824"/>
                  <a:gd name="T79" fmla="*/ 496 h 1203"/>
                  <a:gd name="T80" fmla="*/ 74 w 824"/>
                  <a:gd name="T81" fmla="*/ 485 h 1203"/>
                  <a:gd name="T82" fmla="*/ 54 w 824"/>
                  <a:gd name="T83" fmla="*/ 608 h 1203"/>
                  <a:gd name="T84" fmla="*/ 132 w 824"/>
                  <a:gd name="T85" fmla="*/ 641 h 1203"/>
                  <a:gd name="T86" fmla="*/ 195 w 824"/>
                  <a:gd name="T87" fmla="*/ 661 h 1203"/>
                  <a:gd name="T88" fmla="*/ 249 w 824"/>
                  <a:gd name="T89" fmla="*/ 744 h 1203"/>
                  <a:gd name="T90" fmla="*/ 334 w 824"/>
                  <a:gd name="T91" fmla="*/ 886 h 1203"/>
                  <a:gd name="T92" fmla="*/ 391 w 824"/>
                  <a:gd name="T93" fmla="*/ 1007 h 1203"/>
                  <a:gd name="T94" fmla="*/ 292 w 824"/>
                  <a:gd name="T95" fmla="*/ 1052 h 1203"/>
                  <a:gd name="T96" fmla="*/ 182 w 824"/>
                  <a:gd name="T97" fmla="*/ 1105 h 1203"/>
                  <a:gd name="T98" fmla="*/ 68 w 824"/>
                  <a:gd name="T99" fmla="*/ 1180 h 1203"/>
                  <a:gd name="T100" fmla="*/ 200 w 824"/>
                  <a:gd name="T101" fmla="*/ 1202 h 1203"/>
                  <a:gd name="T102" fmla="*/ 417 w 824"/>
                  <a:gd name="T103" fmla="*/ 1168 h 1203"/>
                  <a:gd name="T104" fmla="*/ 613 w 824"/>
                  <a:gd name="T105" fmla="*/ 1052 h 1203"/>
                  <a:gd name="T106" fmla="*/ 610 w 824"/>
                  <a:gd name="T107" fmla="*/ 929 h 1203"/>
                  <a:gd name="T108" fmla="*/ 543 w 824"/>
                  <a:gd name="T109" fmla="*/ 888 h 1203"/>
                  <a:gd name="T110" fmla="*/ 567 w 824"/>
                  <a:gd name="T111" fmla="*/ 791 h 1203"/>
                  <a:gd name="T112" fmla="*/ 655 w 824"/>
                  <a:gd name="T113" fmla="*/ 738 h 1203"/>
                  <a:gd name="T114" fmla="*/ 725 w 824"/>
                  <a:gd name="T115" fmla="*/ 713 h 1203"/>
                  <a:gd name="T116" fmla="*/ 792 w 824"/>
                  <a:gd name="T117" fmla="*/ 729 h 120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>
                  <a:gd name="T0" fmla="*/ 42 w 63"/>
                  <a:gd name="T1" fmla="*/ 65 h 73"/>
                  <a:gd name="T2" fmla="*/ 58 w 63"/>
                  <a:gd name="T3" fmla="*/ 72 h 73"/>
                  <a:gd name="T4" fmla="*/ 62 w 63"/>
                  <a:gd name="T5" fmla="*/ 72 h 73"/>
                  <a:gd name="T6" fmla="*/ 62 w 63"/>
                  <a:gd name="T7" fmla="*/ 67 h 73"/>
                  <a:gd name="T8" fmla="*/ 58 w 63"/>
                  <a:gd name="T9" fmla="*/ 65 h 73"/>
                  <a:gd name="T10" fmla="*/ 58 w 63"/>
                  <a:gd name="T11" fmla="*/ 62 h 73"/>
                  <a:gd name="T12" fmla="*/ 44 w 63"/>
                  <a:gd name="T13" fmla="*/ 56 h 73"/>
                  <a:gd name="T14" fmla="*/ 37 w 63"/>
                  <a:gd name="T15" fmla="*/ 45 h 73"/>
                  <a:gd name="T16" fmla="*/ 31 w 63"/>
                  <a:gd name="T17" fmla="*/ 34 h 73"/>
                  <a:gd name="T18" fmla="*/ 26 w 63"/>
                  <a:gd name="T19" fmla="*/ 20 h 73"/>
                  <a:gd name="T20" fmla="*/ 9 w 63"/>
                  <a:gd name="T21" fmla="*/ 0 h 73"/>
                  <a:gd name="T22" fmla="*/ 6 w 63"/>
                  <a:gd name="T23" fmla="*/ 4 h 73"/>
                  <a:gd name="T24" fmla="*/ 2 w 63"/>
                  <a:gd name="T25" fmla="*/ 9 h 73"/>
                  <a:gd name="T26" fmla="*/ 0 w 63"/>
                  <a:gd name="T27" fmla="*/ 11 h 73"/>
                  <a:gd name="T28" fmla="*/ 0 w 63"/>
                  <a:gd name="T29" fmla="*/ 18 h 73"/>
                  <a:gd name="T30" fmla="*/ 0 w 63"/>
                  <a:gd name="T31" fmla="*/ 20 h 73"/>
                  <a:gd name="T32" fmla="*/ 0 w 63"/>
                  <a:gd name="T33" fmla="*/ 20 h 73"/>
                  <a:gd name="T34" fmla="*/ 0 w 63"/>
                  <a:gd name="T35" fmla="*/ 20 h 73"/>
                  <a:gd name="T36" fmla="*/ 0 w 63"/>
                  <a:gd name="T37" fmla="*/ 20 h 73"/>
                  <a:gd name="T38" fmla="*/ 9 w 63"/>
                  <a:gd name="T39" fmla="*/ 31 h 73"/>
                  <a:gd name="T40" fmla="*/ 20 w 63"/>
                  <a:gd name="T41" fmla="*/ 45 h 73"/>
                  <a:gd name="T42" fmla="*/ 31 w 63"/>
                  <a:gd name="T43" fmla="*/ 56 h 73"/>
                  <a:gd name="T44" fmla="*/ 42 w 63"/>
                  <a:gd name="T45" fmla="*/ 65 h 7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3200" y="41148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" name="Rectangle 3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A153D5-A976-4358-8308-E8A55D24FC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057780" cy="10334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352" y="58034"/>
            <a:ext cx="1263649" cy="82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695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BC01F-35B3-40A1-8083-E32CF95C02C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4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29B49-D744-4A33-A60F-C15C7AE88EF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806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6000750"/>
            <a:ext cx="721784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8600" y="6122988"/>
            <a:ext cx="8890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8400"/>
            <a:ext cx="5080000" cy="457200"/>
          </a:xfrm>
        </p:spPr>
        <p:txBody>
          <a:bodyPr/>
          <a:lstStyle>
            <a:lvl1pPr>
              <a:defRPr sz="1000" b="1" dirty="0" smtClean="0">
                <a:solidFill>
                  <a:schemeClr val="bg2">
                    <a:lumMod val="95000"/>
                    <a:lumOff val="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68686">
                    <a:lumMod val="95000"/>
                    <a:lumOff val="5000"/>
                  </a:srgbClr>
                </a:solidFill>
              </a:rPr>
              <a:t>Copyright © 2015 Goodfellow Publishers. </a:t>
            </a:r>
          </a:p>
          <a:p>
            <a:pPr>
              <a:defRPr/>
            </a:pPr>
            <a:r>
              <a:rPr lang="en-GB">
                <a:solidFill>
                  <a:srgbClr val="868686">
                    <a:lumMod val="95000"/>
                    <a:lumOff val="5000"/>
                  </a:srgbClr>
                </a:solidFill>
              </a:rPr>
              <a:t>All Rights Reserved</a:t>
            </a:r>
            <a:endParaRPr lang="en-US" altLang="en-US">
              <a:solidFill>
                <a:srgbClr val="868686">
                  <a:lumMod val="95000"/>
                  <a:lumOff val="5000"/>
                </a:srgbClr>
              </a:solidFill>
            </a:endParaRPr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E87B0-E9C2-4EE7-A8AD-EF3CDCB577E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10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B2776-DDA5-46D7-9A2D-477C58059E1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590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86F2B-DAA5-47C0-A776-F01D830EB9A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84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4918-12B8-4AB3-A59C-D1B541A42D7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75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88142-7352-444C-A0AF-002A3886D45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84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65497-E2F6-46C1-A838-3D29FD798E1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546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AB900-4553-4FF1-AA7E-3276E97EA6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842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12E3B-A09B-45D5-A81E-0F019964FB3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70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914401" y="117475"/>
            <a:ext cx="11275484" cy="6738938"/>
            <a:chOff x="432" y="74"/>
            <a:chExt cx="5327" cy="4245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1038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9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0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1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2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3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34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5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6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7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7E742BDD-FEFC-44F2-90FA-F2361D025718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2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en-GB" altLang="en-US" smtClean="0"/>
          </a:p>
        </p:txBody>
      </p:sp>
      <p:sp>
        <p:nvSpPr>
          <p:cNvPr id="65539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11: Entrepreneurship and Networking Processes</a:t>
            </a:r>
          </a:p>
        </p:txBody>
      </p:sp>
    </p:spTree>
    <p:extLst>
      <p:ext uri="{BB962C8B-B14F-4D97-AF65-F5344CB8AC3E}">
        <p14:creationId xmlns:p14="http://schemas.microsoft.com/office/powerpoint/2010/main" val="460478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8686800" cy="1143000"/>
          </a:xfrm>
        </p:spPr>
        <p:txBody>
          <a:bodyPr/>
          <a:lstStyle/>
          <a:p>
            <a:r>
              <a:rPr lang="en-GB" altLang="en-US" sz="2800" b="1"/>
              <a:t>Entrepreneurship, Social Networks and Social Capital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3600" b="1"/>
              <a:t>Entrepreneurship</a:t>
            </a:r>
          </a:p>
          <a:p>
            <a:r>
              <a:rPr lang="en-GB" altLang="en-US" sz="3600" b="1"/>
              <a:t>Social Networks</a:t>
            </a:r>
          </a:p>
          <a:p>
            <a:r>
              <a:rPr lang="en-GB" altLang="en-US" sz="3600" b="1"/>
              <a:t>Social Capital </a:t>
            </a:r>
          </a:p>
          <a:p>
            <a:endParaRPr lang="en-GB" altLang="en-US" sz="3600" b="1"/>
          </a:p>
        </p:txBody>
      </p:sp>
    </p:spTree>
    <p:extLst>
      <p:ext uri="{BB962C8B-B14F-4D97-AF65-F5344CB8AC3E}">
        <p14:creationId xmlns:p14="http://schemas.microsoft.com/office/powerpoint/2010/main" val="2844940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/>
              <a:t>Network Content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b="1" smtClean="0"/>
              <a:t>Transaction costs</a:t>
            </a:r>
          </a:p>
          <a:p>
            <a:r>
              <a:rPr lang="en-GB" altLang="en-US" b="1" smtClean="0"/>
              <a:t>Information and advice</a:t>
            </a:r>
          </a:p>
          <a:p>
            <a:r>
              <a:rPr lang="en-GB" altLang="en-US" b="1" smtClean="0"/>
              <a:t>Innovation and knowledge sharing</a:t>
            </a:r>
          </a:p>
          <a:p>
            <a:r>
              <a:rPr lang="en-GB" altLang="en-US" b="1" smtClean="0"/>
              <a:t>Reputational signals</a:t>
            </a:r>
          </a:p>
          <a:p>
            <a:r>
              <a:rPr lang="en-GB" altLang="en-US" b="1" smtClean="0"/>
              <a:t>Collaborative networks and sustainable development </a:t>
            </a:r>
          </a:p>
          <a:p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2757712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/>
              <a:t>Trust and Network Governance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3600" b="1"/>
              <a:t>Trust</a:t>
            </a:r>
          </a:p>
          <a:p>
            <a:r>
              <a:rPr lang="en-GB" altLang="en-US" sz="3600" b="1"/>
              <a:t>Network governance</a:t>
            </a:r>
          </a:p>
          <a:p>
            <a:r>
              <a:rPr lang="en-GB" altLang="en-US" sz="3600" b="1"/>
              <a:t>Strong ties</a:t>
            </a:r>
          </a:p>
          <a:p>
            <a:r>
              <a:rPr lang="en-GB" altLang="en-US" sz="3600" b="1"/>
              <a:t>Weak ties</a:t>
            </a:r>
          </a:p>
        </p:txBody>
      </p:sp>
    </p:spTree>
    <p:extLst>
      <p:ext uri="{BB962C8B-B14F-4D97-AF65-F5344CB8AC3E}">
        <p14:creationId xmlns:p14="http://schemas.microsoft.com/office/powerpoint/2010/main" val="2374318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/>
              <a:t>Network Structure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4000" b="1"/>
              <a:t>Network measure</a:t>
            </a:r>
          </a:p>
          <a:p>
            <a:r>
              <a:rPr lang="en-GB" altLang="en-US" sz="4000" b="1"/>
              <a:t>Structural holes</a:t>
            </a:r>
          </a:p>
          <a:p>
            <a:r>
              <a:rPr lang="en-GB" altLang="en-US" sz="4000" b="1"/>
              <a:t>Broker role</a:t>
            </a:r>
          </a:p>
          <a:p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762326145"/>
      </p:ext>
    </p:extLst>
  </p:cSld>
  <p:clrMapOvr>
    <a:masterClrMapping/>
  </p:clrMapOvr>
</p:sld>
</file>

<file path=ppt/theme/theme1.xml><?xml version="1.0" encoding="utf-8"?>
<a:theme xmlns:a="http://schemas.openxmlformats.org/drawingml/2006/main" name="Contemporary">
  <a:themeElements>
    <a:clrScheme name="Contemporary 3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Contemporar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Contemporary</vt:lpstr>
      <vt:lpstr>PowerPoint Presentation</vt:lpstr>
      <vt:lpstr>Entrepreneurship, Social Networks and Social Capital</vt:lpstr>
      <vt:lpstr>Network Content</vt:lpstr>
      <vt:lpstr>Trust and Network Governance</vt:lpstr>
      <vt:lpstr>Network Structure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North</dc:creator>
  <cp:lastModifiedBy>Sally North</cp:lastModifiedBy>
  <cp:revision>1</cp:revision>
  <dcterms:created xsi:type="dcterms:W3CDTF">2015-11-24T13:50:31Z</dcterms:created>
  <dcterms:modified xsi:type="dcterms:W3CDTF">2015-11-24T13:50:41Z</dcterms:modified>
</cp:coreProperties>
</file>